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8" r:id="rId4"/>
    <p:sldId id="259" r:id="rId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18453B"/>
    <a:srgbClr val="0C533A"/>
    <a:srgbClr val="064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49"/>
    <p:restoredTop sz="94663"/>
  </p:normalViewPr>
  <p:slideViewPr>
    <p:cSldViewPr snapToGrid="0" snapToObjects="1" showGuides="1">
      <p:cViewPr varScale="1">
        <p:scale>
          <a:sx n="82" d="100"/>
          <a:sy n="82" d="100"/>
        </p:scale>
        <p:origin x="672" y="43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3.png>
</file>

<file path=ppt/media/image4.PNG>
</file>

<file path=ppt/media/image5.PNG>
</file>

<file path=ppt/media/image6.PNG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296633"/>
            <a:ext cx="7772400" cy="97647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700" b="0" i="0" baseline="0">
                <a:ln>
                  <a:noFill/>
                </a:ln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273105"/>
            <a:ext cx="7772400" cy="1576767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D803B8FA-BCB0-5D4D-9E0C-8594CF5A2264}" type="datetime1">
              <a:rPr lang="en-US"/>
              <a:pPr>
                <a:defRPr/>
              </a:pPr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205D934E-3E61-264D-8682-F58928E18B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60272"/>
            <a:ext cx="8229600" cy="73635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700" b="0" i="0" baseline="0"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1 column full width, bullets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44754"/>
            <a:ext cx="8229600" cy="3049871"/>
          </a:xfrm>
          <a:prstGeom prst="rect">
            <a:avLst/>
          </a:prstGeom>
        </p:spPr>
        <p:txBody>
          <a:bodyPr/>
          <a:lstStyle>
            <a:lvl1pPr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21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1pPr>
            <a:lvl2pPr marL="486906">
              <a:buClr>
                <a:schemeClr val="tx1">
                  <a:lumMod val="75000"/>
                  <a:lumOff val="25000"/>
                </a:schemeClr>
              </a:buClr>
              <a:buSzPct val="85000"/>
              <a:buFont typeface="Wingdings" charset="2"/>
              <a:buChar char="§"/>
              <a:defRPr sz="18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15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C93AF409-9F3D-4144-905F-D667DBFB2192}" type="datetime1">
              <a:rPr lang="en-US"/>
              <a:pPr>
                <a:defRPr/>
              </a:pPr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0B4461CB-4CA9-2A43-A3FA-624E1DA485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60272"/>
            <a:ext cx="8229600" cy="73635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700" b="0" i="0" baseline="0"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2 columns, bullets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44752"/>
            <a:ext cx="3950704" cy="3222512"/>
          </a:xfrm>
          <a:prstGeom prst="rect">
            <a:avLst/>
          </a:prstGeom>
        </p:spPr>
        <p:txBody>
          <a:bodyPr/>
          <a:lstStyle>
            <a:lvl1pPr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2100"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  <a:lvl2pPr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15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3849B177-5D8B-7A43-B9D4-2D03D1F64BD4}" type="datetime1">
              <a:rPr lang="en-US"/>
              <a:pPr>
                <a:defRPr/>
              </a:pPr>
              <a:t>12/4/2019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4599938D-0427-3542-974E-F7CD887B38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736096" y="1544752"/>
            <a:ext cx="3950704" cy="3222512"/>
          </a:xfrm>
          <a:prstGeom prst="rect">
            <a:avLst/>
          </a:prstGeom>
        </p:spPr>
        <p:txBody>
          <a:bodyPr/>
          <a:lstStyle>
            <a:lvl1pPr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2100"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  <a:lvl2pPr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15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584283"/>
            <a:ext cx="8229600" cy="61586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700" b="0" i="0"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1 column, no bullets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14700"/>
          </a:xfrm>
          <a:prstGeom prst="rect">
            <a:avLst/>
          </a:prstGeom>
        </p:spPr>
        <p:txBody>
          <a:bodyPr wrap="square" numCol="1" anchor="t"/>
          <a:lstStyle>
            <a:lvl1pPr marL="0" indent="0" algn="l">
              <a:buClr>
                <a:schemeClr val="tx1">
                  <a:lumMod val="75000"/>
                  <a:lumOff val="25000"/>
                </a:schemeClr>
              </a:buClr>
              <a:buFontTx/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1pPr>
            <a:lvl2pPr marL="0" indent="0" algn="l">
              <a:buClr>
                <a:schemeClr val="tx1">
                  <a:lumMod val="75000"/>
                  <a:lumOff val="25000"/>
                </a:schemeClr>
              </a:buClr>
              <a:buFontTx/>
              <a:buNone/>
              <a:defRPr sz="15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15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9F847968-A88B-B947-87AA-BB83F906ED2F}" type="datetime1">
              <a:rPr lang="en-US"/>
              <a:pPr>
                <a:defRPr/>
              </a:pPr>
              <a:t>12/4/2019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4DCE0E26-47BB-FF4B-814B-E43C1B98F5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56319"/>
            <a:ext cx="8229600" cy="54383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700" b="0" i="0">
                <a:solidFill>
                  <a:srgbClr val="18453B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1 column,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14700"/>
          </a:xfrm>
          <a:prstGeom prst="rect">
            <a:avLst/>
          </a:prstGeom>
        </p:spPr>
        <p:txBody>
          <a:bodyPr wrap="square" numCol="1" anchor="t"/>
          <a:lstStyle>
            <a:lvl1pPr marL="342892" indent="-342892" algn="l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1pPr>
            <a:lvl2pPr marL="342892" indent="342892" algn="l"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15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 sz="1500" b="0" i="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cs typeface="Gotham Book"/>
              </a:defRPr>
            </a:lvl3pPr>
            <a:lvl4pPr>
              <a:defRPr b="0" i="0">
                <a:latin typeface="Gotham Book"/>
                <a:cs typeface="Gotham Book"/>
              </a:defRPr>
            </a:lvl4pPr>
            <a:lvl5pPr>
              <a:defRPr b="0" i="0">
                <a:latin typeface="Gotham Book"/>
                <a:cs typeface="Gotham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04B2702C-F183-E649-BBAD-4C35648D6001}" type="datetime1">
              <a:rPr lang="en-US"/>
              <a:pPr>
                <a:defRPr/>
              </a:pPr>
              <a:t>12/4/2019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cs typeface="Gotham Book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95959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>
              <a:defRPr/>
            </a:pPr>
            <a:fld id="{14362E17-3E5F-5C4D-AFD9-BBBB918BE2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Masthead">
            <a:extLst>
              <a:ext uri="{FF2B5EF4-FFF2-40B4-BE49-F238E27FC236}">
                <a16:creationId xmlns:a16="http://schemas.microsoft.com/office/drawing/2014/main" id="{911B9DB7-B6B9-344D-9E04-DAC9A67D7D04}"/>
              </a:ext>
            </a:extLst>
          </p:cNvPr>
          <p:cNvGrpSpPr/>
          <p:nvPr userDrawn="1"/>
        </p:nvGrpSpPr>
        <p:grpSpPr>
          <a:xfrm>
            <a:off x="0" y="0"/>
            <a:ext cx="9144000" cy="246063"/>
            <a:chOff x="0" y="0"/>
            <a:chExt cx="9144000" cy="2460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5BE9E51-4C09-6143-971C-9DD2E89AD7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9144000" cy="246063"/>
            </a:xfrm>
            <a:prstGeom prst="rect">
              <a:avLst/>
            </a:prstGeom>
            <a:solidFill>
              <a:srgbClr val="18453B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 descr="Michigan State University logo">
              <a:extLst>
                <a:ext uri="{FF2B5EF4-FFF2-40B4-BE49-F238E27FC236}">
                  <a16:creationId xmlns:a16="http://schemas.microsoft.com/office/drawing/2014/main" id="{98BD41DC-C861-EA40-A7D0-5F4B59AF91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/>
            <a:stretch>
              <a:fillRect/>
            </a:stretch>
          </p:blipFill>
          <p:spPr>
            <a:xfrm>
              <a:off x="6742443" y="26957"/>
              <a:ext cx="2282231" cy="192657"/>
            </a:xfrm>
            <a:prstGeom prst="rect">
              <a:avLst/>
            </a:prstGeom>
          </p:spPr>
        </p:pic>
        <p:sp>
          <p:nvSpPr>
            <p:cNvPr id="23" name="Chevron 8">
              <a:extLst>
                <a:ext uri="{FF2B5EF4-FFF2-40B4-BE49-F238E27FC236}">
                  <a16:creationId xmlns:a16="http://schemas.microsoft.com/office/drawing/2014/main" id="{9BEA3DE6-BAD5-0A42-A811-B6490EC902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9326" y="0"/>
              <a:ext cx="138756" cy="246063"/>
            </a:xfrm>
            <a:custGeom>
              <a:avLst/>
              <a:gdLst>
                <a:gd name="connsiteX0" fmla="*/ 0 w 218131"/>
                <a:gd name="connsiteY0" fmla="*/ 0 h 246063"/>
                <a:gd name="connsiteX1" fmla="*/ 109066 w 218131"/>
                <a:gd name="connsiteY1" fmla="*/ 0 h 246063"/>
                <a:gd name="connsiteX2" fmla="*/ 218131 w 218131"/>
                <a:gd name="connsiteY2" fmla="*/ 123032 h 246063"/>
                <a:gd name="connsiteX3" fmla="*/ 109066 w 218131"/>
                <a:gd name="connsiteY3" fmla="*/ 246063 h 246063"/>
                <a:gd name="connsiteX4" fmla="*/ 0 w 218131"/>
                <a:gd name="connsiteY4" fmla="*/ 246063 h 246063"/>
                <a:gd name="connsiteX5" fmla="*/ 109066 w 218131"/>
                <a:gd name="connsiteY5" fmla="*/ 123032 h 246063"/>
                <a:gd name="connsiteX6" fmla="*/ 0 w 218131"/>
                <a:gd name="connsiteY6" fmla="*/ 0 h 246063"/>
                <a:gd name="connsiteX0" fmla="*/ 0 w 138756"/>
                <a:gd name="connsiteY0" fmla="*/ 0 h 246063"/>
                <a:gd name="connsiteX1" fmla="*/ 109066 w 138756"/>
                <a:gd name="connsiteY1" fmla="*/ 0 h 246063"/>
                <a:gd name="connsiteX2" fmla="*/ 138756 w 138756"/>
                <a:gd name="connsiteY2" fmla="*/ 129382 h 246063"/>
                <a:gd name="connsiteX3" fmla="*/ 109066 w 138756"/>
                <a:gd name="connsiteY3" fmla="*/ 246063 h 246063"/>
                <a:gd name="connsiteX4" fmla="*/ 0 w 138756"/>
                <a:gd name="connsiteY4" fmla="*/ 246063 h 246063"/>
                <a:gd name="connsiteX5" fmla="*/ 109066 w 138756"/>
                <a:gd name="connsiteY5" fmla="*/ 123032 h 246063"/>
                <a:gd name="connsiteX6" fmla="*/ 0 w 138756"/>
                <a:gd name="connsiteY6" fmla="*/ 0 h 246063"/>
                <a:gd name="connsiteX0" fmla="*/ 0 w 138756"/>
                <a:gd name="connsiteY0" fmla="*/ 0 h 246063"/>
                <a:gd name="connsiteX1" fmla="*/ 109066 w 138756"/>
                <a:gd name="connsiteY1" fmla="*/ 0 h 246063"/>
                <a:gd name="connsiteX2" fmla="*/ 138756 w 138756"/>
                <a:gd name="connsiteY2" fmla="*/ 123032 h 246063"/>
                <a:gd name="connsiteX3" fmla="*/ 109066 w 138756"/>
                <a:gd name="connsiteY3" fmla="*/ 246063 h 246063"/>
                <a:gd name="connsiteX4" fmla="*/ 0 w 138756"/>
                <a:gd name="connsiteY4" fmla="*/ 246063 h 246063"/>
                <a:gd name="connsiteX5" fmla="*/ 109066 w 138756"/>
                <a:gd name="connsiteY5" fmla="*/ 123032 h 246063"/>
                <a:gd name="connsiteX6" fmla="*/ 0 w 138756"/>
                <a:gd name="connsiteY6" fmla="*/ 0 h 246063"/>
                <a:gd name="connsiteX0" fmla="*/ 0 w 138756"/>
                <a:gd name="connsiteY0" fmla="*/ 3175 h 249238"/>
                <a:gd name="connsiteX1" fmla="*/ 26516 w 138756"/>
                <a:gd name="connsiteY1" fmla="*/ 0 h 249238"/>
                <a:gd name="connsiteX2" fmla="*/ 138756 w 138756"/>
                <a:gd name="connsiteY2" fmla="*/ 126207 h 249238"/>
                <a:gd name="connsiteX3" fmla="*/ 109066 w 138756"/>
                <a:gd name="connsiteY3" fmla="*/ 249238 h 249238"/>
                <a:gd name="connsiteX4" fmla="*/ 0 w 138756"/>
                <a:gd name="connsiteY4" fmla="*/ 249238 h 249238"/>
                <a:gd name="connsiteX5" fmla="*/ 109066 w 138756"/>
                <a:gd name="connsiteY5" fmla="*/ 126207 h 249238"/>
                <a:gd name="connsiteX6" fmla="*/ 0 w 138756"/>
                <a:gd name="connsiteY6" fmla="*/ 3175 h 249238"/>
                <a:gd name="connsiteX0" fmla="*/ 0 w 138756"/>
                <a:gd name="connsiteY0" fmla="*/ 3175 h 252413"/>
                <a:gd name="connsiteX1" fmla="*/ 26516 w 138756"/>
                <a:gd name="connsiteY1" fmla="*/ 0 h 252413"/>
                <a:gd name="connsiteX2" fmla="*/ 138756 w 138756"/>
                <a:gd name="connsiteY2" fmla="*/ 126207 h 252413"/>
                <a:gd name="connsiteX3" fmla="*/ 23341 w 138756"/>
                <a:gd name="connsiteY3" fmla="*/ 252413 h 252413"/>
                <a:gd name="connsiteX4" fmla="*/ 0 w 138756"/>
                <a:gd name="connsiteY4" fmla="*/ 249238 h 252413"/>
                <a:gd name="connsiteX5" fmla="*/ 109066 w 138756"/>
                <a:gd name="connsiteY5" fmla="*/ 126207 h 252413"/>
                <a:gd name="connsiteX6" fmla="*/ 0 w 138756"/>
                <a:gd name="connsiteY6" fmla="*/ 3175 h 252413"/>
                <a:gd name="connsiteX0" fmla="*/ 0 w 138756"/>
                <a:gd name="connsiteY0" fmla="*/ 3175 h 255588"/>
                <a:gd name="connsiteX1" fmla="*/ 26516 w 138756"/>
                <a:gd name="connsiteY1" fmla="*/ 0 h 255588"/>
                <a:gd name="connsiteX2" fmla="*/ 138756 w 138756"/>
                <a:gd name="connsiteY2" fmla="*/ 126207 h 255588"/>
                <a:gd name="connsiteX3" fmla="*/ 36041 w 138756"/>
                <a:gd name="connsiteY3" fmla="*/ 255588 h 255588"/>
                <a:gd name="connsiteX4" fmla="*/ 0 w 138756"/>
                <a:gd name="connsiteY4" fmla="*/ 249238 h 255588"/>
                <a:gd name="connsiteX5" fmla="*/ 109066 w 138756"/>
                <a:gd name="connsiteY5" fmla="*/ 126207 h 255588"/>
                <a:gd name="connsiteX6" fmla="*/ 0 w 138756"/>
                <a:gd name="connsiteY6" fmla="*/ 3175 h 255588"/>
                <a:gd name="connsiteX0" fmla="*/ 0 w 138756"/>
                <a:gd name="connsiteY0" fmla="*/ 3175 h 249238"/>
                <a:gd name="connsiteX1" fmla="*/ 26516 w 138756"/>
                <a:gd name="connsiteY1" fmla="*/ 0 h 249238"/>
                <a:gd name="connsiteX2" fmla="*/ 138756 w 138756"/>
                <a:gd name="connsiteY2" fmla="*/ 126207 h 249238"/>
                <a:gd name="connsiteX3" fmla="*/ 32866 w 138756"/>
                <a:gd name="connsiteY3" fmla="*/ 249238 h 249238"/>
                <a:gd name="connsiteX4" fmla="*/ 0 w 138756"/>
                <a:gd name="connsiteY4" fmla="*/ 249238 h 249238"/>
                <a:gd name="connsiteX5" fmla="*/ 109066 w 138756"/>
                <a:gd name="connsiteY5" fmla="*/ 126207 h 249238"/>
                <a:gd name="connsiteX6" fmla="*/ 0 w 138756"/>
                <a:gd name="connsiteY6" fmla="*/ 3175 h 249238"/>
                <a:gd name="connsiteX0" fmla="*/ 0 w 138756"/>
                <a:gd name="connsiteY0" fmla="*/ 0 h 246063"/>
                <a:gd name="connsiteX1" fmla="*/ 36041 w 138756"/>
                <a:gd name="connsiteY1" fmla="*/ 6350 h 246063"/>
                <a:gd name="connsiteX2" fmla="*/ 138756 w 138756"/>
                <a:gd name="connsiteY2" fmla="*/ 123032 h 246063"/>
                <a:gd name="connsiteX3" fmla="*/ 32866 w 138756"/>
                <a:gd name="connsiteY3" fmla="*/ 246063 h 246063"/>
                <a:gd name="connsiteX4" fmla="*/ 0 w 138756"/>
                <a:gd name="connsiteY4" fmla="*/ 246063 h 246063"/>
                <a:gd name="connsiteX5" fmla="*/ 109066 w 138756"/>
                <a:gd name="connsiteY5" fmla="*/ 123032 h 246063"/>
                <a:gd name="connsiteX6" fmla="*/ 0 w 138756"/>
                <a:gd name="connsiteY6" fmla="*/ 0 h 246063"/>
                <a:gd name="connsiteX0" fmla="*/ 0 w 138756"/>
                <a:gd name="connsiteY0" fmla="*/ 3175 h 249238"/>
                <a:gd name="connsiteX1" fmla="*/ 36041 w 138756"/>
                <a:gd name="connsiteY1" fmla="*/ 0 h 249238"/>
                <a:gd name="connsiteX2" fmla="*/ 138756 w 138756"/>
                <a:gd name="connsiteY2" fmla="*/ 126207 h 249238"/>
                <a:gd name="connsiteX3" fmla="*/ 32866 w 138756"/>
                <a:gd name="connsiteY3" fmla="*/ 249238 h 249238"/>
                <a:gd name="connsiteX4" fmla="*/ 0 w 138756"/>
                <a:gd name="connsiteY4" fmla="*/ 249238 h 249238"/>
                <a:gd name="connsiteX5" fmla="*/ 109066 w 138756"/>
                <a:gd name="connsiteY5" fmla="*/ 126207 h 249238"/>
                <a:gd name="connsiteX6" fmla="*/ 0 w 138756"/>
                <a:gd name="connsiteY6" fmla="*/ 3175 h 249238"/>
                <a:gd name="connsiteX0" fmla="*/ 0 w 138756"/>
                <a:gd name="connsiteY0" fmla="*/ 0 h 246063"/>
                <a:gd name="connsiteX1" fmla="*/ 29691 w 138756"/>
                <a:gd name="connsiteY1" fmla="*/ 0 h 246063"/>
                <a:gd name="connsiteX2" fmla="*/ 138756 w 138756"/>
                <a:gd name="connsiteY2" fmla="*/ 123032 h 246063"/>
                <a:gd name="connsiteX3" fmla="*/ 32866 w 138756"/>
                <a:gd name="connsiteY3" fmla="*/ 246063 h 246063"/>
                <a:gd name="connsiteX4" fmla="*/ 0 w 138756"/>
                <a:gd name="connsiteY4" fmla="*/ 246063 h 246063"/>
                <a:gd name="connsiteX5" fmla="*/ 109066 w 138756"/>
                <a:gd name="connsiteY5" fmla="*/ 123032 h 246063"/>
                <a:gd name="connsiteX6" fmla="*/ 0 w 138756"/>
                <a:gd name="connsiteY6" fmla="*/ 0 h 246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756" h="246063">
                  <a:moveTo>
                    <a:pt x="0" y="0"/>
                  </a:moveTo>
                  <a:lnTo>
                    <a:pt x="29691" y="0"/>
                  </a:lnTo>
                  <a:lnTo>
                    <a:pt x="138756" y="123032"/>
                  </a:lnTo>
                  <a:lnTo>
                    <a:pt x="32866" y="246063"/>
                  </a:lnTo>
                  <a:lnTo>
                    <a:pt x="0" y="246063"/>
                  </a:lnTo>
                  <a:lnTo>
                    <a:pt x="109066" y="1230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000" dist="23000" dir="5400000" sx="1000" sy="1000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+mn-ea"/>
                <a:cs typeface="+mn-cs"/>
              </a:defRPr>
            </a:lvl1pPr>
          </a:lstStyle>
          <a:p>
            <a:pPr>
              <a:defRPr/>
            </a:pPr>
            <a:fld id="{FB44CCF9-D185-2447-94DE-2F097F7C2422}" type="datetime1">
              <a:rPr lang="en-US"/>
              <a:pPr>
                <a:defRPr/>
              </a:pPr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+mn-ea"/>
                <a:cs typeface="+mn-cs"/>
              </a:defRPr>
            </a:lvl1pPr>
          </a:lstStyle>
          <a:p>
            <a:pPr>
              <a:defRPr/>
            </a:pPr>
            <a:fld id="{E1544D71-77D6-5B4F-A1FC-5CA064DBD1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8" r:id="rId4"/>
    <p:sldLayoutId id="2147483697" r:id="rId5"/>
  </p:sldLayoutIdLst>
  <p:txStyles>
    <p:titleStyle>
      <a:lvl1pPr algn="ctr" defTabSz="342892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Gotham Book"/>
          <a:ea typeface="ＭＳ Ｐゴシック" charset="-128"/>
          <a:cs typeface="ＭＳ Ｐゴシック" charset="-128"/>
        </a:defRPr>
      </a:lvl1pPr>
      <a:lvl2pPr algn="ctr" defTabSz="342892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2pPr>
      <a:lvl3pPr algn="ctr" defTabSz="342892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3pPr>
      <a:lvl4pPr algn="ctr" defTabSz="342892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4pPr>
      <a:lvl5pPr algn="ctr" defTabSz="342892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5pPr>
      <a:lvl6pPr marL="342892" algn="ctr" defTabSz="342892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6pPr>
      <a:lvl7pPr marL="685783" algn="ctr" defTabSz="342892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7pPr>
      <a:lvl8pPr marL="1028675" algn="ctr" defTabSz="342892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8pPr>
      <a:lvl9pPr marL="1371566" algn="ctr" defTabSz="342892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Gotham Book" charset="0"/>
          <a:ea typeface="ＭＳ Ｐゴシック" charset="-128"/>
          <a:cs typeface="ＭＳ Ｐゴシック" charset="-128"/>
        </a:defRPr>
      </a:lvl9pPr>
    </p:titleStyle>
    <p:bodyStyle>
      <a:lvl1pPr marL="257168" indent="-257168" algn="l" defTabSz="342892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Gotham Book"/>
          <a:ea typeface="ＭＳ Ｐゴシック" charset="-128"/>
          <a:cs typeface="ＭＳ Ｐゴシック" charset="-128"/>
        </a:defRPr>
      </a:lvl1pPr>
      <a:lvl2pPr marL="557199" indent="-214308" algn="l" defTabSz="342892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100" kern="1200">
          <a:solidFill>
            <a:schemeClr val="tx1"/>
          </a:solidFill>
          <a:latin typeface="Gotham Book"/>
          <a:ea typeface="ＭＳ Ｐゴシック" charset="-128"/>
          <a:cs typeface="+mn-cs"/>
        </a:defRPr>
      </a:lvl2pPr>
      <a:lvl3pPr marL="857228" indent="-171446" algn="l" defTabSz="342892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Gotham Book"/>
          <a:ea typeface="ＭＳ Ｐゴシック" charset="-128"/>
          <a:cs typeface="+mn-cs"/>
        </a:defRPr>
      </a:lvl3pPr>
      <a:lvl4pPr marL="1200120" indent="-171446" algn="l" defTabSz="342892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500" kern="1200">
          <a:solidFill>
            <a:schemeClr val="tx1"/>
          </a:solidFill>
          <a:latin typeface="Gotham Book"/>
          <a:ea typeface="ＭＳ Ｐゴシック" charset="-128"/>
          <a:cs typeface="+mn-cs"/>
        </a:defRPr>
      </a:lvl4pPr>
      <a:lvl5pPr marL="1543012" indent="-171446" algn="l" defTabSz="342892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500" kern="1200">
          <a:solidFill>
            <a:schemeClr val="tx1"/>
          </a:solidFill>
          <a:latin typeface="Gotham Book"/>
          <a:ea typeface="ＭＳ Ｐゴシック" charset="-128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www.egr.msu.edu/~fultras-web/index.ph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ctrTitle"/>
          </p:nvPr>
        </p:nvSpPr>
        <p:spPr bwMode="auto">
          <a:xfrm>
            <a:off x="830424" y="1296592"/>
            <a:ext cx="7763070" cy="1152525"/>
          </a:xfrm>
          <a:noFill/>
          <a:ln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pPr eaLnBrk="1" hangingPunct="1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Optimizing Ultrasound Simulation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71700" y="2745585"/>
            <a:ext cx="4800600" cy="1103710"/>
          </a:xfr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Adam Gleichman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D6639-6600-43A1-BC22-DFA0ABADD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Motivation</a:t>
            </a:r>
          </a:p>
        </p:txBody>
      </p:sp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5764D3F5-4603-4B63-BB6C-5EAADCB2C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4720" y="320281"/>
            <a:ext cx="2981130" cy="828092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8A29D31-6D4B-4A44-993D-3C531892B3AE}"/>
              </a:ext>
            </a:extLst>
          </p:cNvPr>
          <p:cNvSpPr txBox="1">
            <a:spLocks/>
          </p:cNvSpPr>
          <p:nvPr/>
        </p:nvSpPr>
        <p:spPr>
          <a:xfrm>
            <a:off x="457200" y="2571750"/>
            <a:ext cx="2908261" cy="1724996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2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486906" indent="-214308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5000"/>
              <a:buFont typeface="Wingdings" charset="2"/>
              <a:buChar char="§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857228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5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200120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1543012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/>
              <a:t>Applications of FOCUS</a:t>
            </a:r>
          </a:p>
          <a:p>
            <a:r>
              <a:rPr lang="en-US" dirty="0"/>
              <a:t>Medical Treatment</a:t>
            </a:r>
          </a:p>
          <a:p>
            <a:pPr lvl="1"/>
            <a:r>
              <a:rPr lang="en-US" dirty="0"/>
              <a:t>Histotripsy</a:t>
            </a:r>
          </a:p>
          <a:p>
            <a:pPr lvl="1"/>
            <a:r>
              <a:rPr lang="en-US" dirty="0"/>
              <a:t>Lithotripsy</a:t>
            </a:r>
          </a:p>
          <a:p>
            <a:r>
              <a:rPr lang="en-US" dirty="0"/>
              <a:t>Image Processing</a:t>
            </a:r>
          </a:p>
          <a:p>
            <a:r>
              <a:rPr lang="en-US" dirty="0"/>
              <a:t>Synthesizing Data</a:t>
            </a:r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A2364BD-7FEE-47B8-A698-F9CCAE96C2DA}"/>
              </a:ext>
            </a:extLst>
          </p:cNvPr>
          <p:cNvSpPr txBox="1">
            <a:spLocks/>
          </p:cNvSpPr>
          <p:nvPr/>
        </p:nvSpPr>
        <p:spPr>
          <a:xfrm>
            <a:off x="3340359" y="2571750"/>
            <a:ext cx="1940768" cy="1724996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21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486906" indent="-214308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Pct val="85000"/>
              <a:buFont typeface="Wingdings" charset="2"/>
              <a:buChar char="§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857228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5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200120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1543012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/>
              <a:t>Priorities</a:t>
            </a:r>
          </a:p>
          <a:p>
            <a:r>
              <a:rPr lang="en-US" dirty="0"/>
              <a:t>Functionality</a:t>
            </a:r>
          </a:p>
          <a:p>
            <a:r>
              <a:rPr lang="en-US" dirty="0"/>
              <a:t>Simple UI </a:t>
            </a:r>
          </a:p>
          <a:p>
            <a:r>
              <a:rPr lang="en-US" dirty="0"/>
              <a:t>Robustness</a:t>
            </a:r>
          </a:p>
          <a:p>
            <a:r>
              <a:rPr lang="en-US" dirty="0"/>
              <a:t>Speed</a:t>
            </a:r>
          </a:p>
          <a:p>
            <a:r>
              <a:rPr lang="en-US" dirty="0"/>
              <a:t>Accuracy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C1A041-2EDF-449F-B59B-8D8B96A94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720" y="1209022"/>
            <a:ext cx="2883158" cy="34794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ABB2A3-894E-4820-BD8B-B9CE608BABEC}"/>
              </a:ext>
            </a:extLst>
          </p:cNvPr>
          <p:cNvSpPr txBox="1"/>
          <p:nvPr/>
        </p:nvSpPr>
        <p:spPr>
          <a:xfrm>
            <a:off x="5318448" y="4749102"/>
            <a:ext cx="40821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Source: </a:t>
            </a:r>
            <a:r>
              <a:rPr lang="en-US" sz="1100" dirty="0">
                <a:hlinkClick r:id="rId4"/>
              </a:rPr>
              <a:t>https://www.egr.msu.edu/~fultras-web/index.php</a:t>
            </a:r>
            <a:endParaRPr lang="en-US" sz="1100" dirty="0"/>
          </a:p>
        </p:txBody>
      </p:sp>
      <p:pic>
        <p:nvPicPr>
          <p:cNvPr id="10" name="Picture 9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422936CD-0097-40AA-AA62-6866A8C7A3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150" y="1080139"/>
            <a:ext cx="1992086" cy="1491611"/>
          </a:xfrm>
          <a:prstGeom prst="rect">
            <a:avLst/>
          </a:prstGeom>
        </p:spPr>
      </p:pic>
      <p:pic>
        <p:nvPicPr>
          <p:cNvPr id="12" name="Picture 11" descr="A picture containing clothing, hat&#10;&#10;Description automatically generated">
            <a:extLst>
              <a:ext uri="{FF2B5EF4-FFF2-40B4-BE49-F238E27FC236}">
                <a16:creationId xmlns:a16="http://schemas.microsoft.com/office/drawing/2014/main" id="{A7A286E1-6CC5-4720-954C-54F1321D3C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0722" y="1089096"/>
            <a:ext cx="2250406" cy="148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52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930B-C0BF-B34C-A661-A00DEB828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&amp; Results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9EEBD52-D481-401E-A0E6-3180D3FF610E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695136" y="3041780"/>
            <a:ext cx="2505948" cy="1879461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75997DC-58E4-4CE4-819B-38F193F78E72}"/>
              </a:ext>
            </a:extLst>
          </p:cNvPr>
          <p:cNvSpPr txBox="1">
            <a:spLocks/>
          </p:cNvSpPr>
          <p:nvPr/>
        </p:nvSpPr>
        <p:spPr>
          <a:xfrm>
            <a:off x="492968" y="1428646"/>
            <a:ext cx="8229600" cy="73635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342892" rtl="0" eaLnBrk="1" fontAlgn="base" hangingPunct="1">
              <a:spcBef>
                <a:spcPct val="0"/>
              </a:spcBef>
              <a:spcAft>
                <a:spcPct val="0"/>
              </a:spcAft>
              <a:defRPr sz="27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342892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342892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342892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342892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342892" algn="ctr" defTabSz="342892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685783" algn="ctr" defTabSz="342892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028675" algn="ctr" defTabSz="342892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371566" algn="ctr" defTabSz="342892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A3CBAC2-6302-4F44-A090-E4EB716B3584}"/>
              </a:ext>
            </a:extLst>
          </p:cNvPr>
          <p:cNvSpPr txBox="1">
            <a:spLocks/>
          </p:cNvSpPr>
          <p:nvPr/>
        </p:nvSpPr>
        <p:spPr>
          <a:xfrm>
            <a:off x="3619408" y="3280880"/>
            <a:ext cx="5687881" cy="1724996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557199" indent="-214308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857228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5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200120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1543012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/>
              <a:t>Functions Created</a:t>
            </a:r>
          </a:p>
          <a:p>
            <a:r>
              <a:rPr lang="en-US" dirty="0"/>
              <a:t>1D Fixed End String Simulation</a:t>
            </a:r>
          </a:p>
          <a:p>
            <a:r>
              <a:rPr lang="en-US" dirty="0"/>
              <a:t>2D Fixed Ends Planar Simulation</a:t>
            </a:r>
          </a:p>
          <a:p>
            <a:r>
              <a:rPr lang="en-US" dirty="0"/>
              <a:t>1D Fixed Force Fixed String Simulation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4934283-9C2D-4E95-808F-D1887826C2CE}"/>
              </a:ext>
            </a:extLst>
          </p:cNvPr>
          <p:cNvSpPr txBox="1">
            <a:spLocks/>
          </p:cNvSpPr>
          <p:nvPr/>
        </p:nvSpPr>
        <p:spPr>
          <a:xfrm>
            <a:off x="3619409" y="1075532"/>
            <a:ext cx="5687881" cy="1724996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2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1pPr>
            <a:lvl2pPr marL="557199" indent="-214308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charset="2"/>
              <a:buChar char="§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2pPr>
            <a:lvl3pPr marL="857228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5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Gotham Book"/>
                <a:ea typeface="ＭＳ Ｐゴシック" charset="-128"/>
                <a:cs typeface="Gotham Book"/>
              </a:defRPr>
            </a:lvl3pPr>
            <a:lvl4pPr marL="1200120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4pPr>
            <a:lvl5pPr marL="1543012" indent="-171446" algn="l" defTabSz="342892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b="0" i="0" kern="1200">
                <a:solidFill>
                  <a:schemeClr val="tx1"/>
                </a:solidFill>
                <a:latin typeface="Gotham Book"/>
                <a:ea typeface="ＭＳ Ｐゴシック" charset="-128"/>
                <a:cs typeface="Gotham Book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/>
              <a:t>Methods</a:t>
            </a:r>
          </a:p>
          <a:p>
            <a:r>
              <a:rPr lang="en-US" dirty="0"/>
              <a:t>MATLAB</a:t>
            </a:r>
          </a:p>
          <a:p>
            <a:pPr lvl="1"/>
            <a:r>
              <a:rPr lang="en-US" dirty="0"/>
              <a:t>Standard for the Group</a:t>
            </a:r>
          </a:p>
          <a:p>
            <a:pPr lvl="1"/>
            <a:r>
              <a:rPr lang="en-US" dirty="0"/>
              <a:t>Plotting for Debugging</a:t>
            </a:r>
          </a:p>
          <a:p>
            <a:r>
              <a:rPr lang="en-US" dirty="0"/>
              <a:t>Finite Difference Method for Speed</a:t>
            </a:r>
          </a:p>
          <a:p>
            <a:pPr lvl="1"/>
            <a:r>
              <a:rPr lang="en-US" dirty="0"/>
              <a:t>Need to Control Stability</a:t>
            </a:r>
          </a:p>
        </p:txBody>
      </p:sp>
      <p:pic>
        <p:nvPicPr>
          <p:cNvPr id="11" name="Content Placeholder 10" descr="A map of a person&#10;&#10;Description automatically generated">
            <a:extLst>
              <a:ext uri="{FF2B5EF4-FFF2-40B4-BE49-F238E27FC236}">
                <a16:creationId xmlns:a16="http://schemas.microsoft.com/office/drawing/2014/main" id="{73BF36AC-2571-423A-9AE0-2F0155DE3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5136" y="1081436"/>
            <a:ext cx="2505948" cy="1879462"/>
          </a:xfrm>
        </p:spPr>
      </p:pic>
    </p:spTree>
    <p:extLst>
      <p:ext uri="{BB962C8B-B14F-4D97-AF65-F5344CB8AC3E}">
        <p14:creationId xmlns:p14="http://schemas.microsoft.com/office/powerpoint/2010/main" val="2987156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C1A9C-2F77-CE4F-8F4A-A236E0CF6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D5331-11CA-A542-9458-A18D74450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13334"/>
            <a:ext cx="8229600" cy="1724996"/>
          </a:xfrm>
        </p:spPr>
        <p:txBody>
          <a:bodyPr/>
          <a:lstStyle/>
          <a:p>
            <a:r>
              <a:rPr lang="en-US" dirty="0"/>
              <a:t>-Finite Difference Method in 1D and 2D – done</a:t>
            </a:r>
          </a:p>
          <a:p>
            <a:endParaRPr lang="en-US" dirty="0"/>
          </a:p>
          <a:p>
            <a:r>
              <a:rPr lang="en-US" dirty="0"/>
              <a:t>-Finite Volume Method 1D, 2D, and 3D</a:t>
            </a:r>
          </a:p>
          <a:p>
            <a:endParaRPr lang="en-US" dirty="0"/>
          </a:p>
          <a:p>
            <a:r>
              <a:rPr lang="en-US" dirty="0"/>
              <a:t>-Discontinuous </a:t>
            </a:r>
            <a:r>
              <a:rPr lang="en-US" dirty="0" err="1"/>
              <a:t>Galerkin</a:t>
            </a:r>
            <a:r>
              <a:rPr lang="en-US" dirty="0"/>
              <a:t> Method 1D, 2D, and 3D</a:t>
            </a:r>
          </a:p>
          <a:p>
            <a:endParaRPr lang="en-US" dirty="0"/>
          </a:p>
          <a:p>
            <a:r>
              <a:rPr lang="en-US" dirty="0"/>
              <a:t>-Parallelize Code in C++ for the HPCC</a:t>
            </a:r>
          </a:p>
        </p:txBody>
      </p:sp>
    </p:spTree>
    <p:extLst>
      <p:ext uri="{BB962C8B-B14F-4D97-AF65-F5344CB8AC3E}">
        <p14:creationId xmlns:p14="http://schemas.microsoft.com/office/powerpoint/2010/main" val="3114679859"/>
      </p:ext>
    </p:extLst>
  </p:cSld>
  <p:clrMapOvr>
    <a:masterClrMapping/>
  </p:clrMapOvr>
</p:sld>
</file>

<file path=ppt/theme/theme1.xml><?xml version="1.0" encoding="utf-8"?>
<a:theme xmlns:a="http://schemas.openxmlformats.org/drawingml/2006/main" name="MSU Template 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62B43951-A485-CE40-BE2C-7831326019FF}" vid="{D552D5CC-CFC9-7C42-A885-468EAACA048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MSU Template 1</Template>
  <TotalTime>340</TotalTime>
  <Words>123</Words>
  <Application>Microsoft Office PowerPoint</Application>
  <PresentationFormat>On-screen Show (16:9)</PresentationFormat>
  <Paragraphs>35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Gotham Book</vt:lpstr>
      <vt:lpstr>Gotham-Bold</vt:lpstr>
      <vt:lpstr>Wingdings</vt:lpstr>
      <vt:lpstr>MSU Template 1</vt:lpstr>
      <vt:lpstr>Optimizing Ultrasound Simulation</vt:lpstr>
      <vt:lpstr>Background &amp; Motivation</vt:lpstr>
      <vt:lpstr>Methods &amp; Results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Lauren Davies</dc:creator>
  <cp:lastModifiedBy>Adam Gleichman</cp:lastModifiedBy>
  <cp:revision>20</cp:revision>
  <cp:lastPrinted>2010-09-08T13:46:11Z</cp:lastPrinted>
  <dcterms:created xsi:type="dcterms:W3CDTF">2019-05-04T16:32:13Z</dcterms:created>
  <dcterms:modified xsi:type="dcterms:W3CDTF">2019-12-04T22:15:11Z</dcterms:modified>
</cp:coreProperties>
</file>

<file path=docProps/thumbnail.jpeg>
</file>